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0"/>
  </p:notes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BB03F-A27B-4EA9-B1AC-900660C471C1}" type="datetimeFigureOut">
              <a:rPr lang="es-ES" smtClean="0"/>
              <a:t>04/03/2016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9A1758-0ECA-44FB-8D79-DAF86B5FCC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460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1758-0ECA-44FB-8D79-DAF86B5FCCD5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8657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389FD61-77A1-427E-AFFA-E5217A9A36A3}" type="datetimeFigureOut">
              <a:rPr lang="es-ES" smtClean="0"/>
              <a:t>04/03/2016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B0C5131-133C-46AA-95BE-577EC9907940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389FD61-77A1-427E-AFFA-E5217A9A36A3}" type="datetimeFigureOut">
              <a:rPr lang="es-ES" smtClean="0"/>
              <a:t>04/03/2016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B0C5131-133C-46AA-95BE-577EC9907940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389FD61-77A1-427E-AFFA-E5217A9A36A3}" type="datetimeFigureOut">
              <a:rPr lang="es-ES" smtClean="0"/>
              <a:t>04/03/2016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B0C5131-133C-46AA-95BE-577EC9907940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FD61-77A1-427E-AFFA-E5217A9A36A3}" type="datetimeFigureOut">
              <a:rPr lang="es-ES" smtClean="0"/>
              <a:t>04/03/2016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C5131-133C-46AA-95BE-577EC9907940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FD61-77A1-427E-AFFA-E5217A9A36A3}" type="datetimeFigureOut">
              <a:rPr lang="es-ES" smtClean="0"/>
              <a:t>04/03/2016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C5131-133C-46AA-95BE-577EC9907940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389FD61-77A1-427E-AFFA-E5217A9A36A3}" type="datetimeFigureOut">
              <a:rPr lang="es-ES" smtClean="0"/>
              <a:t>04/03/2016</a:t>
            </a:fld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B0C5131-133C-46AA-95BE-577EC9907940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FD61-77A1-427E-AFFA-E5217A9A36A3}" type="datetimeFigureOut">
              <a:rPr lang="es-ES" smtClean="0"/>
              <a:t>04/03/2016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C5131-133C-46AA-95BE-577EC990794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389FD61-77A1-427E-AFFA-E5217A9A36A3}" type="datetimeFigureOut">
              <a:rPr lang="es-ES" smtClean="0"/>
              <a:t>04/03/2016</a:t>
            </a:fld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B0C5131-133C-46AA-95BE-577EC9907940}" type="slidenum">
              <a:rPr lang="es-ES" smtClean="0"/>
              <a:t>‹Nº›</a:t>
            </a:fld>
            <a:endParaRPr lang="es-E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389FD61-77A1-427E-AFFA-E5217A9A36A3}" type="datetimeFigureOut">
              <a:rPr lang="es-ES" smtClean="0"/>
              <a:t>04/03/2016</a:t>
            </a:fld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B0C5131-133C-46AA-95BE-577EC9907940}" type="slidenum">
              <a:rPr lang="es-ES" smtClean="0"/>
              <a:t>‹Nº›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FD61-77A1-427E-AFFA-E5217A9A36A3}" type="datetimeFigureOut">
              <a:rPr lang="es-ES" smtClean="0"/>
              <a:t>04/03/2016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C5131-133C-46AA-95BE-577EC990794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FD61-77A1-427E-AFFA-E5217A9A36A3}" type="datetimeFigureOut">
              <a:rPr lang="es-ES" smtClean="0"/>
              <a:t>04/03/2016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C5131-133C-46AA-95BE-577EC990794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389FD61-77A1-427E-AFFA-E5217A9A36A3}" type="datetimeFigureOut">
              <a:rPr lang="es-ES" smtClean="0"/>
              <a:t>04/03/2016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B0C5131-133C-46AA-95BE-577EC990794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1923797"/>
            <a:ext cx="5400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5400" dirty="0">
                <a:solidFill>
                  <a:prstClr val="black"/>
                </a:solidFill>
                <a:latin typeface="Aharoni" pitchFamily="2" charset="-79"/>
                <a:cs typeface="Aharoni" pitchFamily="2" charset="-79"/>
              </a:rPr>
              <a:t>CONCEPTOS BASICOS DE ELECTRICIDAD</a:t>
            </a:r>
            <a:endParaRPr lang="es-ES" sz="5400" dirty="0">
              <a:solidFill>
                <a:prstClr val="black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844824"/>
            <a:ext cx="2955037" cy="2635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508104" y="6375608"/>
            <a:ext cx="3200400" cy="365760"/>
          </a:xfrm>
        </p:spPr>
        <p:txBody>
          <a:bodyPr/>
          <a:lstStyle/>
          <a:p>
            <a:pPr algn="r"/>
            <a:r>
              <a:rPr lang="es-ES" sz="1400" b="1" dirty="0" smtClean="0">
                <a:latin typeface="Aharoni" pitchFamily="2" charset="-79"/>
                <a:cs typeface="Aharoni" pitchFamily="2" charset="-79"/>
              </a:rPr>
              <a:t>Ing. Mg. Cristian González Soto</a:t>
            </a:r>
            <a:endParaRPr lang="es-ES" sz="1400" b="1" dirty="0"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5" name="4 Conector recto"/>
          <p:cNvCxnSpPr/>
          <p:nvPr/>
        </p:nvCxnSpPr>
        <p:spPr>
          <a:xfrm>
            <a:off x="5940152" y="6381328"/>
            <a:ext cx="26670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77635" cy="94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120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95536" y="1628800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u="sng" dirty="0" smtClean="0"/>
              <a:t>Corriente Eléctrica</a:t>
            </a:r>
          </a:p>
          <a:p>
            <a:endParaRPr lang="es-ES" sz="2000" dirty="0"/>
          </a:p>
          <a:p>
            <a:r>
              <a:rPr lang="es-ES" sz="2000" dirty="0" smtClean="0"/>
              <a:t>Es el flujo o movimiento </a:t>
            </a:r>
            <a:r>
              <a:rPr lang="es-ES" sz="2000" dirty="0"/>
              <a:t>de los electrones a través de un conductor.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426326" y="404664"/>
            <a:ext cx="5904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CONCEPTOS BASICOS DE ELECTRICIDAD</a:t>
            </a:r>
            <a:endParaRPr lang="es-ES" sz="2400" dirty="0"/>
          </a:p>
        </p:txBody>
      </p:sp>
      <p:sp>
        <p:nvSpPr>
          <p:cNvPr id="6" name="5 Rectángulo"/>
          <p:cNvSpPr/>
          <p:nvPr/>
        </p:nvSpPr>
        <p:spPr>
          <a:xfrm>
            <a:off x="395536" y="2852936"/>
            <a:ext cx="792088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/>
              <a:t>La materia que nos rodea está formada por átomos. Los átomos a su vez están formados por partículas distribuidas en el núcleo y la corteza. </a:t>
            </a:r>
            <a:endParaRPr lang="es-ES" sz="2000" dirty="0" smtClean="0"/>
          </a:p>
          <a:p>
            <a:endParaRPr lang="es-ES" sz="2000" dirty="0"/>
          </a:p>
          <a:p>
            <a:r>
              <a:rPr lang="es-ES" sz="2000" dirty="0" smtClean="0"/>
              <a:t>En </a:t>
            </a:r>
            <a:r>
              <a:rPr lang="es-ES" sz="2000" dirty="0"/>
              <a:t>el núcleo </a:t>
            </a:r>
            <a:r>
              <a:rPr lang="es-ES" sz="2000" dirty="0" smtClean="0"/>
              <a:t>encontramos 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sz="2000" dirty="0" smtClean="0"/>
              <a:t>Los </a:t>
            </a:r>
            <a:r>
              <a:rPr lang="es-ES" sz="2000" dirty="0"/>
              <a:t>neutrones (partículas sin carga y con masa</a:t>
            </a:r>
            <a:r>
              <a:rPr lang="es-ES" sz="2000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sz="2000" dirty="0" smtClean="0"/>
              <a:t>Los protones </a:t>
            </a:r>
            <a:r>
              <a:rPr lang="es-ES" sz="2000" dirty="0"/>
              <a:t>(partículas con carga positiva y masa</a:t>
            </a:r>
            <a:r>
              <a:rPr lang="es-ES" sz="2000" dirty="0" smtClean="0"/>
              <a:t>).</a:t>
            </a:r>
          </a:p>
          <a:p>
            <a:endParaRPr lang="es-ES" sz="2000" dirty="0" smtClean="0"/>
          </a:p>
          <a:p>
            <a:r>
              <a:rPr lang="es-ES" sz="2000" dirty="0" smtClean="0"/>
              <a:t>En </a:t>
            </a:r>
            <a:r>
              <a:rPr lang="es-ES" sz="2000" dirty="0"/>
              <a:t>la corteza girando alrededor del núcleo nos encontramos a </a:t>
            </a:r>
            <a:r>
              <a:rPr lang="es-ES" sz="2000" dirty="0" smtClean="0"/>
              <a:t>los </a:t>
            </a:r>
            <a:r>
              <a:rPr lang="es-ES" sz="2000" dirty="0"/>
              <a:t>electrones (partículas con masa despreciable y carga negativa).</a:t>
            </a:r>
          </a:p>
        </p:txBody>
      </p:sp>
      <p:sp>
        <p:nvSpPr>
          <p:cNvPr id="7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508104" y="6375608"/>
            <a:ext cx="3200400" cy="365760"/>
          </a:xfrm>
        </p:spPr>
        <p:txBody>
          <a:bodyPr/>
          <a:lstStyle/>
          <a:p>
            <a:pPr algn="r"/>
            <a:r>
              <a:rPr lang="es-ES" sz="1400" b="1" dirty="0" smtClean="0">
                <a:latin typeface="Aharoni" pitchFamily="2" charset="-79"/>
                <a:cs typeface="Aharoni" pitchFamily="2" charset="-79"/>
              </a:rPr>
              <a:t>Ing. Mg. Cristian González Soto</a:t>
            </a:r>
            <a:endParaRPr lang="es-ES" sz="1400" b="1" dirty="0"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8" name="7 Conector recto"/>
          <p:cNvCxnSpPr/>
          <p:nvPr/>
        </p:nvCxnSpPr>
        <p:spPr>
          <a:xfrm>
            <a:off x="5940152" y="6381328"/>
            <a:ext cx="26670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29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536" y="476672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u="sng" dirty="0" smtClean="0"/>
              <a:t>Tipos de Corriente Eléctrica</a:t>
            </a:r>
          </a:p>
          <a:p>
            <a:endParaRPr lang="es-ES" sz="2000" dirty="0"/>
          </a:p>
          <a:p>
            <a:pPr algn="just"/>
            <a:r>
              <a:rPr lang="es-ES" sz="2000" dirty="0"/>
              <a:t>Según el tipo de </a:t>
            </a:r>
            <a:r>
              <a:rPr lang="es-ES" sz="2000" dirty="0" smtClean="0"/>
              <a:t>desplazamiento de los electrones a través del conductor, </a:t>
            </a:r>
            <a:r>
              <a:rPr lang="es-ES" sz="2000" dirty="0"/>
              <a:t>diferenciamos entre corriente continua y alterna.</a:t>
            </a:r>
          </a:p>
          <a:p>
            <a:endParaRPr lang="es-ES" sz="2000" dirty="0" smtClean="0"/>
          </a:p>
          <a:p>
            <a:pPr algn="just"/>
            <a:r>
              <a:rPr lang="es-ES" sz="2000" dirty="0" smtClean="0"/>
              <a:t>En </a:t>
            </a:r>
            <a:r>
              <a:rPr lang="es-ES" sz="2000" dirty="0"/>
              <a:t>la </a:t>
            </a:r>
            <a:r>
              <a:rPr lang="es-ES" sz="2400" i="1" dirty="0"/>
              <a:t>corriente continua </a:t>
            </a:r>
            <a:r>
              <a:rPr lang="es-ES" sz="2000" dirty="0"/>
              <a:t>los electrones se desplazan siempre en el mismo sentido</a:t>
            </a:r>
            <a:r>
              <a:rPr lang="es-ES" sz="2000" dirty="0" smtClean="0"/>
              <a:t>.</a:t>
            </a:r>
            <a:endParaRPr lang="es-E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08920"/>
            <a:ext cx="7416824" cy="2519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89491" y="5445224"/>
            <a:ext cx="7782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 smtClean="0"/>
              <a:t>Ejemplos: Pilas, Baterías, automóviles, linternas, celulares, computadores.</a:t>
            </a: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508104" y="6375608"/>
            <a:ext cx="3200400" cy="365760"/>
          </a:xfrm>
        </p:spPr>
        <p:txBody>
          <a:bodyPr/>
          <a:lstStyle/>
          <a:p>
            <a:pPr algn="r"/>
            <a:r>
              <a:rPr lang="es-ES" sz="1400" b="1" dirty="0" smtClean="0">
                <a:latin typeface="Aharoni" pitchFamily="2" charset="-79"/>
                <a:cs typeface="Aharoni" pitchFamily="2" charset="-79"/>
              </a:rPr>
              <a:t>Ing. Mg. Cristian González Soto</a:t>
            </a:r>
            <a:endParaRPr lang="es-ES" sz="1400" b="1" dirty="0"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5940152" y="6381328"/>
            <a:ext cx="26670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360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536" y="476672"/>
            <a:ext cx="79928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/>
              <a:t>En la </a:t>
            </a:r>
            <a:r>
              <a:rPr lang="es-ES" sz="2400" i="1" dirty="0"/>
              <a:t>corriente alterna </a:t>
            </a:r>
            <a:r>
              <a:rPr lang="es-ES" sz="2000" dirty="0"/>
              <a:t>los electrones cambian de sentido en su movimiento 50 veces por segundo en el caso europeo y 60 veces por segundo en América. El movimiento descrito por los electrones en este caso es sinusoidal.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071" y="2180828"/>
            <a:ext cx="5610225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59795" y="4953362"/>
            <a:ext cx="7782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 smtClean="0"/>
              <a:t>Ejemplos: Hogar, Semáforos, alumbrado publico, Electrodomésticos.</a:t>
            </a: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508104" y="6375608"/>
            <a:ext cx="3200400" cy="365760"/>
          </a:xfrm>
        </p:spPr>
        <p:txBody>
          <a:bodyPr/>
          <a:lstStyle/>
          <a:p>
            <a:pPr algn="r"/>
            <a:r>
              <a:rPr lang="es-ES" sz="1400" b="1" dirty="0" smtClean="0">
                <a:latin typeface="Aharoni" pitchFamily="2" charset="-79"/>
                <a:cs typeface="Aharoni" pitchFamily="2" charset="-79"/>
              </a:rPr>
              <a:t>Ing. Mg. Cristian González Soto</a:t>
            </a:r>
            <a:endParaRPr lang="es-ES" sz="1400" b="1" dirty="0"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5940152" y="6381328"/>
            <a:ext cx="26670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1170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414" y="332656"/>
            <a:ext cx="82089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u="sng" dirty="0" smtClean="0"/>
              <a:t>Circuito Eléctrico</a:t>
            </a:r>
          </a:p>
          <a:p>
            <a:endParaRPr lang="es-ES" sz="2000" b="1" u="sng" dirty="0"/>
          </a:p>
          <a:p>
            <a:pPr algn="just"/>
            <a:r>
              <a:rPr lang="es-ES" sz="2000" dirty="0"/>
              <a:t>Conjunto de operadores unidos de tal forma que permitan el paso de corriente eléctrica para conseguir algún efecto útil (luz, calor, movimiento</a:t>
            </a:r>
            <a:r>
              <a:rPr lang="es-ES" sz="2000" dirty="0" smtClean="0"/>
              <a:t>, sonido, etc…). </a:t>
            </a:r>
            <a:endParaRPr lang="es-ES" sz="2000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7598506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508104" y="6375608"/>
            <a:ext cx="3200400" cy="365760"/>
          </a:xfrm>
        </p:spPr>
        <p:txBody>
          <a:bodyPr/>
          <a:lstStyle/>
          <a:p>
            <a:pPr algn="r"/>
            <a:r>
              <a:rPr lang="es-ES" sz="1400" b="1" dirty="0" smtClean="0">
                <a:latin typeface="Aharoni" pitchFamily="2" charset="-79"/>
                <a:cs typeface="Aharoni" pitchFamily="2" charset="-79"/>
              </a:rPr>
              <a:t>Ing. Mg. Cristian González Soto</a:t>
            </a:r>
            <a:endParaRPr lang="es-ES" sz="1400" b="1" dirty="0"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12" name="11 Conector recto"/>
          <p:cNvCxnSpPr/>
          <p:nvPr/>
        </p:nvCxnSpPr>
        <p:spPr>
          <a:xfrm>
            <a:off x="5940152" y="6381328"/>
            <a:ext cx="26670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456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02959" y="260648"/>
            <a:ext cx="820891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u="sng" dirty="0" smtClean="0"/>
              <a:t>Magnitudes Básicas en Electricidad</a:t>
            </a:r>
          </a:p>
          <a:p>
            <a:endParaRPr lang="es-ES" sz="2000" dirty="0"/>
          </a:p>
          <a:p>
            <a:r>
              <a:rPr lang="es-ES" sz="2000" b="1" i="1" u="sng" dirty="0"/>
              <a:t>Voltaje o tensión eléctrica</a:t>
            </a:r>
            <a:r>
              <a:rPr lang="es-ES" sz="2000" dirty="0" smtClean="0"/>
              <a:t>. Diferencia de nivel </a:t>
            </a:r>
            <a:r>
              <a:rPr lang="es-ES" sz="2000" dirty="0" err="1" smtClean="0"/>
              <a:t>electrico</a:t>
            </a:r>
            <a:r>
              <a:rPr lang="es-ES" sz="2000" dirty="0" smtClean="0"/>
              <a:t> entre dos puntos de un </a:t>
            </a:r>
            <a:r>
              <a:rPr lang="es-ES" sz="2000" dirty="0"/>
              <a:t>circuito. Se mide en voltios V</a:t>
            </a:r>
            <a:r>
              <a:rPr lang="es-ES" sz="2000" dirty="0" smtClean="0"/>
              <a:t>.</a:t>
            </a:r>
          </a:p>
          <a:p>
            <a:endParaRPr lang="es-ES" sz="2000" dirty="0"/>
          </a:p>
          <a:p>
            <a:r>
              <a:rPr lang="es-ES" sz="2000" b="1" i="1" u="sng" dirty="0"/>
              <a:t>Intensidad</a:t>
            </a:r>
            <a:r>
              <a:rPr lang="es-ES" sz="2000" dirty="0"/>
              <a:t>.- Número de electrones que atraviesan la sección de un conductor en la unidad de tiempo. Se mide en amperios (A).</a:t>
            </a:r>
          </a:p>
          <a:p>
            <a:endParaRPr lang="es-ES" sz="2000" b="1" i="1" u="sng" dirty="0" smtClean="0"/>
          </a:p>
          <a:p>
            <a:r>
              <a:rPr lang="es-ES" sz="2000" b="1" i="1" u="sng" dirty="0" smtClean="0"/>
              <a:t>Resistencia</a:t>
            </a:r>
            <a:r>
              <a:rPr lang="es-ES" sz="2000" dirty="0"/>
              <a:t> mide la oposición que ofrece un material al paso de corriente eléctrica. Se mide en Ohmios </a:t>
            </a:r>
            <a:r>
              <a:rPr lang="es-ES" sz="2000" dirty="0" smtClean="0"/>
              <a:t>( </a:t>
            </a:r>
            <a:r>
              <a:rPr lang="el-GR" sz="2000" dirty="0" smtClean="0"/>
              <a:t>Ω</a:t>
            </a:r>
            <a:r>
              <a:rPr lang="es-ES" sz="2000" dirty="0" smtClean="0"/>
              <a:t> ).</a:t>
            </a:r>
            <a:endParaRPr lang="es-ES" sz="2000" dirty="0"/>
          </a:p>
          <a:p>
            <a:endParaRPr lang="es-ES" sz="2000" dirty="0"/>
          </a:p>
        </p:txBody>
      </p:sp>
      <p:sp>
        <p:nvSpPr>
          <p:cNvPr id="3" name="2 Rectángulo"/>
          <p:cNvSpPr/>
          <p:nvPr/>
        </p:nvSpPr>
        <p:spPr>
          <a:xfrm>
            <a:off x="429612" y="3473713"/>
            <a:ext cx="80650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/>
              <a:t>La resistencia que ofrece un material al paso de corriente eléctrica viene determinada por </a:t>
            </a:r>
            <a:r>
              <a:rPr lang="es-ES" sz="2000" dirty="0" smtClean="0"/>
              <a:t>dos variables: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000" dirty="0" smtClean="0"/>
              <a:t>longitud </a:t>
            </a:r>
            <a:r>
              <a:rPr lang="es-ES" sz="2000" dirty="0"/>
              <a:t>su sección </a:t>
            </a:r>
            <a:endParaRPr lang="es-E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000" dirty="0" smtClean="0"/>
              <a:t>Características del material</a:t>
            </a:r>
            <a:endParaRPr lang="es-ES" sz="20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67544" y="4894128"/>
            <a:ext cx="7211064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2000" dirty="0" smtClean="0"/>
              <a:t>Según la resistencia </a:t>
            </a:r>
            <a:r>
              <a:rPr lang="es-ES" sz="2000" dirty="0"/>
              <a:t>los materiales se clasifican </a:t>
            </a:r>
            <a:r>
              <a:rPr lang="es-ES" sz="2000" dirty="0" smtClean="0"/>
              <a:t>en:</a:t>
            </a:r>
            <a:endParaRPr lang="es-ES" sz="2000" dirty="0"/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s-ES" sz="2000" dirty="0" smtClean="0"/>
              <a:t>Conductores. Permiten </a:t>
            </a:r>
            <a:r>
              <a:rPr lang="es-ES" sz="2000" dirty="0"/>
              <a:t>el paso de corriente </a:t>
            </a:r>
            <a:r>
              <a:rPr lang="es-ES" sz="2000" dirty="0" smtClean="0"/>
              <a:t>eléctrica.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2000" dirty="0"/>
              <a:t> </a:t>
            </a:r>
            <a:r>
              <a:rPr lang="es-ES" sz="2000" dirty="0" smtClean="0"/>
              <a:t>                           </a:t>
            </a:r>
            <a:r>
              <a:rPr lang="es-ES" sz="2000" dirty="0" err="1" smtClean="0"/>
              <a:t>Ej</a:t>
            </a:r>
            <a:r>
              <a:rPr lang="es-ES" sz="2000" dirty="0" smtClean="0"/>
              <a:t>: </a:t>
            </a:r>
            <a:r>
              <a:rPr lang="es-ES" sz="2000" dirty="0"/>
              <a:t>metales, </a:t>
            </a:r>
            <a:r>
              <a:rPr lang="es-ES" sz="2000" dirty="0" smtClean="0"/>
              <a:t>agua</a:t>
            </a:r>
            <a:r>
              <a:rPr lang="es-ES" sz="2000" dirty="0"/>
              <a:t>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s-ES" sz="2000" dirty="0" smtClean="0"/>
              <a:t>Aislantes. No </a:t>
            </a:r>
            <a:r>
              <a:rPr lang="es-ES" sz="2000" dirty="0"/>
              <a:t>permiten el paso de corriente </a:t>
            </a:r>
            <a:r>
              <a:rPr lang="es-ES" sz="2000" dirty="0" smtClean="0"/>
              <a:t>eléctrica.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2000" dirty="0"/>
              <a:t> </a:t>
            </a:r>
            <a:r>
              <a:rPr lang="es-ES" sz="2000" dirty="0" smtClean="0"/>
              <a:t>                      Ej. </a:t>
            </a:r>
            <a:r>
              <a:rPr lang="es-ES" sz="2000" dirty="0"/>
              <a:t>madera, </a:t>
            </a:r>
            <a:r>
              <a:rPr lang="es-ES" sz="2000" dirty="0" smtClean="0"/>
              <a:t>plástico.</a:t>
            </a:r>
            <a:endParaRPr lang="es-ES" sz="2000" dirty="0"/>
          </a:p>
        </p:txBody>
      </p:sp>
      <p:sp>
        <p:nvSpPr>
          <p:cNvPr id="10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508104" y="6375608"/>
            <a:ext cx="3200400" cy="365760"/>
          </a:xfrm>
        </p:spPr>
        <p:txBody>
          <a:bodyPr/>
          <a:lstStyle/>
          <a:p>
            <a:pPr algn="r"/>
            <a:r>
              <a:rPr lang="es-ES" sz="1400" b="1" dirty="0" smtClean="0">
                <a:latin typeface="Aharoni" pitchFamily="2" charset="-79"/>
                <a:cs typeface="Aharoni" pitchFamily="2" charset="-79"/>
              </a:rPr>
              <a:t>Ing. Mg. Cristian González Soto</a:t>
            </a:r>
            <a:endParaRPr lang="es-ES" sz="1400" b="1" dirty="0"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11" name="10 Conector recto"/>
          <p:cNvCxnSpPr/>
          <p:nvPr/>
        </p:nvCxnSpPr>
        <p:spPr>
          <a:xfrm>
            <a:off x="5940152" y="6381328"/>
            <a:ext cx="26670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4527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923774"/>
              </p:ext>
            </p:extLst>
          </p:nvPr>
        </p:nvGraphicFramePr>
        <p:xfrm>
          <a:off x="539552" y="620688"/>
          <a:ext cx="7848873" cy="60401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88233"/>
                <a:gridCol w="3144349"/>
                <a:gridCol w="261629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Elementos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Función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err="1" smtClean="0"/>
                        <a:t>Simbolo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 dirty="0" smtClean="0"/>
                    </a:p>
                    <a:p>
                      <a:r>
                        <a:rPr lang="es-ES" dirty="0" smtClean="0"/>
                        <a:t>Generadores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Suministra energía</a:t>
                      </a:r>
                      <a:r>
                        <a:rPr lang="es-ES" baseline="0" dirty="0" smtClean="0"/>
                        <a:t> eléctrica, constante o acumulada (pilas)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 dirty="0" smtClean="0"/>
                    </a:p>
                    <a:p>
                      <a:endParaRPr lang="es-ES" dirty="0" smtClean="0"/>
                    </a:p>
                    <a:p>
                      <a:r>
                        <a:rPr lang="es-ES" dirty="0" smtClean="0"/>
                        <a:t>Conductores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Materiales que sirven de unión entre</a:t>
                      </a:r>
                      <a:r>
                        <a:rPr lang="es-ES" baseline="0" dirty="0" smtClean="0"/>
                        <a:t> los operadores del circuito permitiendo el paso de la corriente eléctrica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 dirty="0" smtClean="0"/>
                    </a:p>
                    <a:p>
                      <a:r>
                        <a:rPr lang="es-ES" dirty="0" smtClean="0"/>
                        <a:t>Receptores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Transforman</a:t>
                      </a:r>
                      <a:r>
                        <a:rPr lang="es-ES" baseline="0" dirty="0" smtClean="0"/>
                        <a:t> la energía eléctrica en otro tipo de energía útil, </a:t>
                      </a:r>
                      <a:r>
                        <a:rPr lang="es-ES" baseline="0" dirty="0" err="1" smtClean="0"/>
                        <a:t>Ej</a:t>
                      </a:r>
                      <a:r>
                        <a:rPr lang="es-ES" baseline="0" dirty="0" smtClean="0"/>
                        <a:t>: Bombilla, motor, timbre, resistencia.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 dirty="0" smtClean="0"/>
                    </a:p>
                    <a:p>
                      <a:r>
                        <a:rPr lang="es-ES" dirty="0" smtClean="0"/>
                        <a:t>Elementos de control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Permite</a:t>
                      </a:r>
                      <a:r>
                        <a:rPr lang="es-ES" baseline="0" dirty="0" smtClean="0"/>
                        <a:t> gobernar (controlar) a voluntad el funcionamiento del circuito.</a:t>
                      </a:r>
                    </a:p>
                    <a:p>
                      <a:r>
                        <a:rPr lang="es-ES" baseline="0" dirty="0" err="1" smtClean="0"/>
                        <a:t>Ej</a:t>
                      </a:r>
                      <a:r>
                        <a:rPr lang="es-ES" baseline="0" dirty="0" smtClean="0"/>
                        <a:t>: Pulsador, interruptor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Elementos de</a:t>
                      </a:r>
                      <a:r>
                        <a:rPr lang="es-ES" baseline="0" dirty="0" smtClean="0"/>
                        <a:t> protección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Elementos intercalados</a:t>
                      </a:r>
                      <a:r>
                        <a:rPr lang="es-ES" baseline="0" dirty="0" smtClean="0"/>
                        <a:t> en el circuito que protegen las instalaciones. Ej. Fusibles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4" descr="https://upload.wikimedia.org/wikipedia/commons/thumb/2/28/Battery_symbol2.svg/170px-Battery_symbol2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294" y="1080120"/>
            <a:ext cx="432048" cy="676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http://www.simbologia-electronica.com/imagenes/simbolos-electronicos/generadores-electricos/generador-ca_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457" y="1186148"/>
            <a:ext cx="876300" cy="49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4 Conector recto"/>
          <p:cNvCxnSpPr/>
          <p:nvPr/>
        </p:nvCxnSpPr>
        <p:spPr>
          <a:xfrm>
            <a:off x="6470334" y="2592288"/>
            <a:ext cx="129614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124" name="Picture 4" descr="http://www.simbologia-electronica.com/imagenes/simbolos-electricos/lamparas-iluminacion/simbolo_bombilla_lampar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200" y="3505709"/>
            <a:ext cx="707142" cy="4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iesbahia.es/departamentos/Tecnologia/circuitoElectricos/sim.moto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3732" y="3514508"/>
            <a:ext cx="771525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portaleso.com/usuarios/Toni/web_simbolos/imagenes/indicador1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533" y="3442998"/>
            <a:ext cx="602447" cy="56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www.areatecnologia.com/electricidad/imagenes/simbolo-resistencia-electrica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303" y="4026212"/>
            <a:ext cx="672899" cy="405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768" y="4850662"/>
            <a:ext cx="903163" cy="468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3" name="Picture 13" descr="http://www.simbologia-electronica.com/imagenes/simbolos-electronicos/interruptores-conmutadores/simbolo_interruptor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385" y="4787475"/>
            <a:ext cx="940074" cy="63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648" y="5877342"/>
            <a:ext cx="2257692" cy="674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467544" y="118373"/>
            <a:ext cx="78228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u="sng" dirty="0" smtClean="0"/>
              <a:t>Elementos básicos de un circuito eléctrico</a:t>
            </a:r>
          </a:p>
          <a:p>
            <a:endParaRPr lang="es-ES" sz="2000" b="1" u="sng" dirty="0"/>
          </a:p>
        </p:txBody>
      </p:sp>
      <p:sp>
        <p:nvSpPr>
          <p:cNvPr id="16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764088" y="6591632"/>
            <a:ext cx="3200400" cy="365760"/>
          </a:xfrm>
        </p:spPr>
        <p:txBody>
          <a:bodyPr/>
          <a:lstStyle/>
          <a:p>
            <a:pPr algn="r"/>
            <a:r>
              <a:rPr lang="es-ES" sz="1400" b="1" dirty="0" smtClean="0">
                <a:latin typeface="Aharoni" pitchFamily="2" charset="-79"/>
                <a:cs typeface="Aharoni" pitchFamily="2" charset="-79"/>
              </a:rPr>
              <a:t>Ing. Mg. Cristian González Soto</a:t>
            </a:r>
            <a:endParaRPr lang="es-ES" sz="1400" b="1" dirty="0"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17" name="16 Conector recto"/>
          <p:cNvCxnSpPr/>
          <p:nvPr/>
        </p:nvCxnSpPr>
        <p:spPr>
          <a:xfrm>
            <a:off x="6196136" y="6597352"/>
            <a:ext cx="26670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4056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508104" y="6375608"/>
            <a:ext cx="3200400" cy="365760"/>
          </a:xfrm>
        </p:spPr>
        <p:txBody>
          <a:bodyPr/>
          <a:lstStyle/>
          <a:p>
            <a:pPr algn="r"/>
            <a:r>
              <a:rPr lang="es-ES" sz="1400" b="1" dirty="0" smtClean="0">
                <a:latin typeface="Aharoni" pitchFamily="2" charset="-79"/>
                <a:cs typeface="Aharoni" pitchFamily="2" charset="-79"/>
              </a:rPr>
              <a:t>Ing. Mg. Cristian González Soto</a:t>
            </a:r>
            <a:endParaRPr lang="es-ES" sz="1400" b="1" dirty="0"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3" name="2 Conector recto"/>
          <p:cNvCxnSpPr/>
          <p:nvPr/>
        </p:nvCxnSpPr>
        <p:spPr>
          <a:xfrm>
            <a:off x="5940152" y="6381328"/>
            <a:ext cx="26670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3 Rectángulo"/>
          <p:cNvSpPr/>
          <p:nvPr/>
        </p:nvSpPr>
        <p:spPr>
          <a:xfrm>
            <a:off x="402959" y="260648"/>
            <a:ext cx="820891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u="sng" dirty="0" smtClean="0"/>
              <a:t>Actividad</a:t>
            </a:r>
          </a:p>
          <a:p>
            <a:endParaRPr lang="es-ES" sz="2000" dirty="0" smtClean="0"/>
          </a:p>
          <a:p>
            <a:pPr algn="just"/>
            <a:r>
              <a:rPr lang="es-ES" sz="2000" dirty="0" smtClean="0"/>
              <a:t>En su cuaderno, investigar la función de los siguientes instrumentos de medida para medir las magnitudes eléctricas.  Ilustrar con imágenes y/o ejemplos cada instrumento:</a:t>
            </a:r>
          </a:p>
          <a:p>
            <a:pPr algn="just"/>
            <a:endParaRPr lang="es-ES" sz="20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es-ES" sz="2000" dirty="0" smtClean="0"/>
              <a:t>Amperímetro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s-ES" sz="2000" dirty="0" smtClean="0"/>
              <a:t>Voltímetro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s-ES" sz="2000" dirty="0" smtClean="0"/>
              <a:t>Óhmetro u Ohmímetro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s-ES" sz="2000" dirty="0" smtClean="0"/>
              <a:t>Multímetro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s-ES" sz="2000" dirty="0" smtClean="0"/>
              <a:t>Galvanómetro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s-ES" sz="2000" dirty="0" smtClean="0"/>
              <a:t>Pinza </a:t>
            </a:r>
            <a:r>
              <a:rPr lang="es-ES" sz="2000" dirty="0" err="1" smtClean="0"/>
              <a:t>Amperimétrica</a:t>
            </a:r>
            <a:endParaRPr lang="es-ES" sz="2000" dirty="0"/>
          </a:p>
          <a:p>
            <a:pPr marL="342900" indent="-342900" algn="just">
              <a:buFont typeface="Arial" pitchFamily="34" charset="0"/>
              <a:buChar char="•"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7585156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82</TotalTime>
  <Words>539</Words>
  <Application>Microsoft Office PowerPoint</Application>
  <PresentationFormat>Presentación en pantalla (4:3)</PresentationFormat>
  <Paragraphs>77</Paragraphs>
  <Slides>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Mirador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Crisotos</dc:creator>
  <cp:lastModifiedBy>Crisotos</cp:lastModifiedBy>
  <cp:revision>15</cp:revision>
  <dcterms:created xsi:type="dcterms:W3CDTF">2016-03-04T14:10:24Z</dcterms:created>
  <dcterms:modified xsi:type="dcterms:W3CDTF">2016-03-04T15:32:49Z</dcterms:modified>
</cp:coreProperties>
</file>